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2"/>
  </p:sldMasterIdLst>
  <p:notesMasterIdLst>
    <p:notesMasterId r:id="rId10"/>
  </p:notesMasterIdLst>
  <p:handoutMasterIdLst>
    <p:handoutMasterId r:id="rId11"/>
  </p:handoutMasterIdLst>
  <p:sldIdLst>
    <p:sldId id="256" r:id="rId3"/>
    <p:sldId id="264" r:id="rId4"/>
    <p:sldId id="260" r:id="rId5"/>
    <p:sldId id="265" r:id="rId6"/>
    <p:sldId id="261" r:id="rId7"/>
    <p:sldId id="262" r:id="rId8"/>
    <p:sldId id="263"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FF"/>
    <a:srgbClr val="66FF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3" autoAdjust="0"/>
    <p:restoredTop sz="94016" autoAdjust="0"/>
  </p:normalViewPr>
  <p:slideViewPr>
    <p:cSldViewPr snapToGrid="0" showGuides="1">
      <p:cViewPr varScale="1">
        <p:scale>
          <a:sx n="103" d="100"/>
          <a:sy n="103" d="100"/>
        </p:scale>
        <p:origin x="150" y="19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4667FE-4E2C-43DB-A630-2801A2ECFD85}" type="doc">
      <dgm:prSet loTypeId="urn:microsoft.com/office/officeart/2005/8/layout/hProcess9" loCatId="process" qsTypeId="urn:microsoft.com/office/officeart/2005/8/quickstyle/simple1" qsCatId="simple" csTypeId="urn:microsoft.com/office/officeart/2005/8/colors/accent1_2" csCatId="accent1" phldr="1"/>
      <dgm:spPr/>
    </dgm:pt>
    <dgm:pt modelId="{FF2B2120-16F1-408C-B769-F3F9BEF5397D}">
      <dgm:prSet phldrT="[Text]" custT="1"/>
      <dgm:spPr/>
      <dgm:t>
        <a:bodyPr/>
        <a:lstStyle/>
        <a:p>
          <a:r>
            <a:rPr lang="en-US" sz="1100" dirty="0" smtClean="0">
              <a:solidFill>
                <a:srgbClr val="002060"/>
              </a:solidFill>
            </a:rPr>
            <a:t>Lack of young jack pine forest habitat, witch is where they live.</a:t>
          </a:r>
          <a:endParaRPr lang="en-US" sz="1100" dirty="0">
            <a:solidFill>
              <a:srgbClr val="002060"/>
            </a:solidFill>
          </a:endParaRPr>
        </a:p>
      </dgm:t>
    </dgm:pt>
    <dgm:pt modelId="{DB228F42-DC2B-48DD-9D64-CA9560D24DA8}" type="parTrans" cxnId="{83CFD47A-30F7-41C1-A103-F57AD94462EA}">
      <dgm:prSet/>
      <dgm:spPr/>
      <dgm:t>
        <a:bodyPr/>
        <a:lstStyle/>
        <a:p>
          <a:endParaRPr lang="en-US"/>
        </a:p>
      </dgm:t>
    </dgm:pt>
    <dgm:pt modelId="{CBBB1648-B29D-4D54-8009-0E6626E44F3B}" type="sibTrans" cxnId="{83CFD47A-30F7-41C1-A103-F57AD94462EA}">
      <dgm:prSet/>
      <dgm:spPr/>
      <dgm:t>
        <a:bodyPr/>
        <a:lstStyle/>
        <a:p>
          <a:endParaRPr lang="en-US"/>
        </a:p>
      </dgm:t>
    </dgm:pt>
    <dgm:pt modelId="{082CE174-032D-4C73-B337-B05C59FC2CAC}">
      <dgm:prSet phldrT="[Text]" custT="1"/>
      <dgm:spPr/>
      <dgm:t>
        <a:bodyPr/>
        <a:lstStyle/>
        <a:p>
          <a:r>
            <a:rPr lang="en-US" sz="1050" dirty="0" smtClean="0">
              <a:solidFill>
                <a:srgbClr val="002060"/>
              </a:solidFill>
            </a:rPr>
            <a:t>Brown Headed Cow Bird eats Kirtland’s Warbler.</a:t>
          </a:r>
          <a:endParaRPr lang="en-US" sz="1050" dirty="0">
            <a:solidFill>
              <a:srgbClr val="002060"/>
            </a:solidFill>
          </a:endParaRPr>
        </a:p>
      </dgm:t>
    </dgm:pt>
    <dgm:pt modelId="{6E05E894-D65B-4B60-A762-6A7228F39506}" type="parTrans" cxnId="{605557EE-EED5-4E64-8229-E6E2F401CA9A}">
      <dgm:prSet/>
      <dgm:spPr/>
      <dgm:t>
        <a:bodyPr/>
        <a:lstStyle/>
        <a:p>
          <a:endParaRPr lang="en-US"/>
        </a:p>
      </dgm:t>
    </dgm:pt>
    <dgm:pt modelId="{E518467E-2944-413F-9E3C-5ABB6A194916}" type="sibTrans" cxnId="{605557EE-EED5-4E64-8229-E6E2F401CA9A}">
      <dgm:prSet/>
      <dgm:spPr/>
      <dgm:t>
        <a:bodyPr/>
        <a:lstStyle/>
        <a:p>
          <a:endParaRPr lang="en-US"/>
        </a:p>
      </dgm:t>
    </dgm:pt>
    <dgm:pt modelId="{3B77C596-3277-422B-83F0-740EA921F120}" type="pres">
      <dgm:prSet presAssocID="{EE4667FE-4E2C-43DB-A630-2801A2ECFD85}" presName="CompostProcess" presStyleCnt="0">
        <dgm:presLayoutVars>
          <dgm:dir/>
          <dgm:resizeHandles val="exact"/>
        </dgm:presLayoutVars>
      </dgm:prSet>
      <dgm:spPr/>
    </dgm:pt>
    <dgm:pt modelId="{0569E581-5F46-408D-A498-02F05B7A9BAB}" type="pres">
      <dgm:prSet presAssocID="{EE4667FE-4E2C-43DB-A630-2801A2ECFD85}" presName="arrow" presStyleLbl="bgShp" presStyleIdx="0" presStyleCnt="1" custScaleX="115484" custLinFactNeighborX="-2964" custLinFactNeighborY="0"/>
      <dgm:spPr/>
    </dgm:pt>
    <dgm:pt modelId="{897B91AC-3F5A-4240-93CD-775069F4CE7D}" type="pres">
      <dgm:prSet presAssocID="{EE4667FE-4E2C-43DB-A630-2801A2ECFD85}" presName="linearProcess" presStyleCnt="0"/>
      <dgm:spPr/>
    </dgm:pt>
    <dgm:pt modelId="{BA20741B-C55C-401B-8DFF-48455091DAF6}" type="pres">
      <dgm:prSet presAssocID="{FF2B2120-16F1-408C-B769-F3F9BEF5397D}" presName="textNode" presStyleLbl="node1" presStyleIdx="0" presStyleCnt="2">
        <dgm:presLayoutVars>
          <dgm:bulletEnabled val="1"/>
        </dgm:presLayoutVars>
      </dgm:prSet>
      <dgm:spPr/>
      <dgm:t>
        <a:bodyPr/>
        <a:lstStyle/>
        <a:p>
          <a:endParaRPr lang="en-US"/>
        </a:p>
      </dgm:t>
    </dgm:pt>
    <dgm:pt modelId="{FAFA3F34-6B0C-4C80-97FE-519FB87B557E}" type="pres">
      <dgm:prSet presAssocID="{CBBB1648-B29D-4D54-8009-0E6626E44F3B}" presName="sibTrans" presStyleCnt="0"/>
      <dgm:spPr/>
    </dgm:pt>
    <dgm:pt modelId="{1DAA415E-FC78-4F3B-8CCC-D04EC76D2D81}" type="pres">
      <dgm:prSet presAssocID="{082CE174-032D-4C73-B337-B05C59FC2CAC}" presName="textNode" presStyleLbl="node1" presStyleIdx="1" presStyleCnt="2">
        <dgm:presLayoutVars>
          <dgm:bulletEnabled val="1"/>
        </dgm:presLayoutVars>
      </dgm:prSet>
      <dgm:spPr/>
      <dgm:t>
        <a:bodyPr/>
        <a:lstStyle/>
        <a:p>
          <a:endParaRPr lang="en-US"/>
        </a:p>
      </dgm:t>
    </dgm:pt>
  </dgm:ptLst>
  <dgm:cxnLst>
    <dgm:cxn modelId="{BF8778EB-0302-41DA-8C66-EBFEFD86288D}" type="presOf" srcId="{082CE174-032D-4C73-B337-B05C59FC2CAC}" destId="{1DAA415E-FC78-4F3B-8CCC-D04EC76D2D81}" srcOrd="0" destOrd="0" presId="urn:microsoft.com/office/officeart/2005/8/layout/hProcess9"/>
    <dgm:cxn modelId="{83CFD47A-30F7-41C1-A103-F57AD94462EA}" srcId="{EE4667FE-4E2C-43DB-A630-2801A2ECFD85}" destId="{FF2B2120-16F1-408C-B769-F3F9BEF5397D}" srcOrd="0" destOrd="0" parTransId="{DB228F42-DC2B-48DD-9D64-CA9560D24DA8}" sibTransId="{CBBB1648-B29D-4D54-8009-0E6626E44F3B}"/>
    <dgm:cxn modelId="{526D701B-EB84-4B67-8E69-CFB529A4F8C1}" type="presOf" srcId="{FF2B2120-16F1-408C-B769-F3F9BEF5397D}" destId="{BA20741B-C55C-401B-8DFF-48455091DAF6}" srcOrd="0" destOrd="0" presId="urn:microsoft.com/office/officeart/2005/8/layout/hProcess9"/>
    <dgm:cxn modelId="{605557EE-EED5-4E64-8229-E6E2F401CA9A}" srcId="{EE4667FE-4E2C-43DB-A630-2801A2ECFD85}" destId="{082CE174-032D-4C73-B337-B05C59FC2CAC}" srcOrd="1" destOrd="0" parTransId="{6E05E894-D65B-4B60-A762-6A7228F39506}" sibTransId="{E518467E-2944-413F-9E3C-5ABB6A194916}"/>
    <dgm:cxn modelId="{744C56C7-2D01-43D2-A939-A9756941F023}" type="presOf" srcId="{EE4667FE-4E2C-43DB-A630-2801A2ECFD85}" destId="{3B77C596-3277-422B-83F0-740EA921F120}" srcOrd="0" destOrd="0" presId="urn:microsoft.com/office/officeart/2005/8/layout/hProcess9"/>
    <dgm:cxn modelId="{5294E6AE-9FDA-47B8-AC91-C339D4276BED}" type="presParOf" srcId="{3B77C596-3277-422B-83F0-740EA921F120}" destId="{0569E581-5F46-408D-A498-02F05B7A9BAB}" srcOrd="0" destOrd="0" presId="urn:microsoft.com/office/officeart/2005/8/layout/hProcess9"/>
    <dgm:cxn modelId="{23784E73-1204-4495-ABB3-D09516E9E7AF}" type="presParOf" srcId="{3B77C596-3277-422B-83F0-740EA921F120}" destId="{897B91AC-3F5A-4240-93CD-775069F4CE7D}" srcOrd="1" destOrd="0" presId="urn:microsoft.com/office/officeart/2005/8/layout/hProcess9"/>
    <dgm:cxn modelId="{5D77AC2C-478E-4355-B961-CBA623E0BF09}" type="presParOf" srcId="{897B91AC-3F5A-4240-93CD-775069F4CE7D}" destId="{BA20741B-C55C-401B-8DFF-48455091DAF6}" srcOrd="0" destOrd="0" presId="urn:microsoft.com/office/officeart/2005/8/layout/hProcess9"/>
    <dgm:cxn modelId="{B342C40C-A13C-4FDE-B6FA-24D8E9BAF2B0}" type="presParOf" srcId="{897B91AC-3F5A-4240-93CD-775069F4CE7D}" destId="{FAFA3F34-6B0C-4C80-97FE-519FB87B557E}" srcOrd="1" destOrd="0" presId="urn:microsoft.com/office/officeart/2005/8/layout/hProcess9"/>
    <dgm:cxn modelId="{46994C23-C826-458A-B387-18492064CE8E}" type="presParOf" srcId="{897B91AC-3F5A-4240-93CD-775069F4CE7D}" destId="{1DAA415E-FC78-4F3B-8CCC-D04EC76D2D81}"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3/21/2014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3/21/2014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94089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58139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091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smtClean="0"/>
              <a:t>“</a:t>
            </a:r>
            <a:endParaRPr lang="en-US" dirty="0"/>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smtClean="0"/>
              <a:t>”</a:t>
            </a:r>
            <a:endParaRPr lang="en-US" dirty="0"/>
          </a:p>
        </p:txBody>
      </p:sp>
    </p:spTree>
    <p:extLst>
      <p:ext uri="{BB962C8B-B14F-4D97-AF65-F5344CB8AC3E}">
        <p14:creationId xmlns:p14="http://schemas.microsoft.com/office/powerpoint/2010/main" val="2347621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049460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163026"/>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Box 10"/>
          <p:cNvSpPr txBox="1"/>
          <p:nvPr/>
        </p:nvSpPr>
        <p:spPr>
          <a:xfrm>
            <a:off x="9334033" y="331651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smtClean="0"/>
              <a:t>”</a:t>
            </a:r>
            <a:endParaRPr lang="en-US" dirty="0"/>
          </a:p>
        </p:txBody>
      </p:sp>
      <p:sp>
        <p:nvSpPr>
          <p:cNvPr id="14" name="TextBox 13"/>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smtClean="0"/>
              <a:t>“</a:t>
            </a:r>
            <a:endParaRPr lang="en-US" dirty="0"/>
          </a:p>
        </p:txBody>
      </p:sp>
    </p:spTree>
    <p:extLst>
      <p:ext uri="{BB962C8B-B14F-4D97-AF65-F5344CB8AC3E}">
        <p14:creationId xmlns:p14="http://schemas.microsoft.com/office/powerpoint/2010/main" val="1664584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222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064947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033552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650983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64151" y="1447799"/>
            <a:ext cx="1409965" cy="4413251"/>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1154954" y="1447799"/>
            <a:ext cx="6776630" cy="44132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8900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52244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236299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F0622-75E4-48B8-A617-5428CA5926CE}"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6122087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F0622-75E4-48B8-A617-5428CA5926CE}" type="datetimeFigureOut">
              <a:rPr lang="en-US" smtClean="0"/>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318220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35912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45153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0FF0622-75E4-48B8-A617-5428CA5926CE}" type="datetimeFigureOut">
              <a:rPr lang="en-US" smtClean="0"/>
              <a:t>3/21/2014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175798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a:t>
            </a:fld>
            <a:endParaRPr lang="en-US"/>
          </a:p>
        </p:txBody>
      </p:sp>
    </p:spTree>
    <p:extLst>
      <p:ext uri="{BB962C8B-B14F-4D97-AF65-F5344CB8AC3E}">
        <p14:creationId xmlns:p14="http://schemas.microsoft.com/office/powerpoint/2010/main" val="66908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Oval 12"/>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839788" y="2895600"/>
            <a:ext cx="2362200" cy="2362200"/>
          </a:xfrm>
          <a:prstGeom prst="ellipse">
            <a:avLst/>
          </a:prstGeom>
          <a:gradFill flip="none" rotWithShape="1">
            <a:gsLst>
              <a:gs pos="0">
                <a:schemeClr val="accent1">
                  <a:lumMod val="60000"/>
                  <a:lumOff val="40000"/>
                  <a:alpha val="8000"/>
                </a:schemeClr>
              </a:gs>
              <a:gs pos="71000">
                <a:schemeClr val="bg2">
                  <a:lumMod val="60000"/>
                  <a:lumOff val="40000"/>
                  <a:alpha val="0"/>
                </a:schemeClr>
              </a:gs>
              <a:gs pos="36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99941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860901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0FF0622-75E4-48B8-A617-5428CA5926CE}" type="datetimeFigureOut">
              <a:rPr lang="en-US" smtClean="0"/>
              <a:t>3/21/2014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A875541-8164-4CC7-9F2F-6F0C49BB858D}" type="slidenum">
              <a:rPr lang="en-US" smtClean="0"/>
              <a:t>‹#›</a:t>
            </a:fld>
            <a:endParaRPr lang="en-US"/>
          </a:p>
        </p:txBody>
      </p:sp>
    </p:spTree>
    <p:extLst>
      <p:ext uri="{BB962C8B-B14F-4D97-AF65-F5344CB8AC3E}">
        <p14:creationId xmlns:p14="http://schemas.microsoft.com/office/powerpoint/2010/main" val="1563467285"/>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iming>
    <p:tnLst>
      <p:par>
        <p:cTn id="1" dur="indefinite" restart="never" nodeType="tmRoot"/>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ct val="20000"/>
        </a:spcBef>
        <a:spcAft>
          <a:spcPts val="60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714" y="1149220"/>
            <a:ext cx="8825658" cy="3329581"/>
          </a:xfrm>
        </p:spPr>
        <p:txBody>
          <a:bodyPr/>
          <a:lstStyle/>
          <a:p>
            <a:r>
              <a:rPr lang="en-US" dirty="0" smtClean="0">
                <a:solidFill>
                  <a:srgbClr val="FFFF00"/>
                </a:solidFill>
              </a:rPr>
              <a:t>The Endangered Kirtland Warbler</a:t>
            </a:r>
            <a:endParaRPr lang="en-US" dirty="0">
              <a:solidFill>
                <a:srgbClr val="FFFF00"/>
              </a:solidFill>
            </a:endParaRPr>
          </a:p>
        </p:txBody>
      </p:sp>
      <p:sp>
        <p:nvSpPr>
          <p:cNvPr id="3" name="Subtitle 2"/>
          <p:cNvSpPr>
            <a:spLocks noGrp="1"/>
          </p:cNvSpPr>
          <p:nvPr>
            <p:ph type="subTitle" idx="1"/>
          </p:nvPr>
        </p:nvSpPr>
        <p:spPr/>
        <p:txBody>
          <a:bodyPr/>
          <a:lstStyle/>
          <a:p>
            <a:r>
              <a:rPr lang="en-US" dirty="0" smtClean="0">
                <a:solidFill>
                  <a:schemeClr val="accent3">
                    <a:lumMod val="60000"/>
                    <a:lumOff val="40000"/>
                  </a:schemeClr>
                </a:solidFill>
              </a:rPr>
              <a:t>By Brendan </a:t>
            </a:r>
            <a:r>
              <a:rPr lang="en-US" dirty="0" err="1" smtClean="0">
                <a:solidFill>
                  <a:schemeClr val="accent3">
                    <a:lumMod val="60000"/>
                    <a:lumOff val="40000"/>
                  </a:schemeClr>
                </a:solidFill>
              </a:rPr>
              <a:t>malloy</a:t>
            </a:r>
            <a:endParaRPr lang="en-US" dirty="0">
              <a:solidFill>
                <a:schemeClr val="accent3">
                  <a:lumMod val="60000"/>
                  <a:lumOff val="40000"/>
                </a:schemeClr>
              </a:solidFill>
            </a:endParaRPr>
          </a:p>
        </p:txBody>
      </p:sp>
      <p:pic>
        <p:nvPicPr>
          <p:cNvPr id="1026" name="Picture 2" descr="http://www.backyardchirper.com/blog/wp-content/uploads/2011/03/Kirtlands-Warb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0660" y="1216404"/>
            <a:ext cx="3305597" cy="260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440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What is a Kirtland’s Warbler?</a:t>
            </a:r>
            <a:endParaRPr lang="en-US" dirty="0">
              <a:solidFill>
                <a:srgbClr val="66FF33"/>
              </a:solidFill>
            </a:endParaRPr>
          </a:p>
        </p:txBody>
      </p:sp>
      <p:sp>
        <p:nvSpPr>
          <p:cNvPr id="3" name="Content Placeholder 2"/>
          <p:cNvSpPr>
            <a:spLocks noGrp="1"/>
          </p:cNvSpPr>
          <p:nvPr>
            <p:ph idx="1"/>
          </p:nvPr>
        </p:nvSpPr>
        <p:spPr>
          <a:xfrm>
            <a:off x="623479" y="1582413"/>
            <a:ext cx="8946541" cy="3624726"/>
          </a:xfrm>
        </p:spPr>
        <p:txBody>
          <a:bodyPr/>
          <a:lstStyle/>
          <a:p>
            <a:pPr marL="0" indent="0">
              <a:buNone/>
            </a:pPr>
            <a:r>
              <a:rPr lang="en-US" dirty="0" smtClean="0"/>
              <a:t>	A lot of people don’t know what a Kirtland Warbler is, well I can tell you.  First of all a Warbler is a kind of bird, so obviously the Kirtland Warbler is a bird.  But not only is it a bird, it is a bird that could go extinct!  The Kirtland’s Warbler is also known as the Jack Pine Warbler or American </a:t>
            </a:r>
            <a:r>
              <a:rPr lang="en-US" dirty="0" err="1" smtClean="0"/>
              <a:t>Warblemaster</a:t>
            </a:r>
            <a:r>
              <a:rPr lang="en-US" dirty="0" smtClean="0"/>
              <a:t>.  </a:t>
            </a:r>
            <a:endParaRPr lang="en-US" dirty="0"/>
          </a:p>
        </p:txBody>
      </p:sp>
      <p:pic>
        <p:nvPicPr>
          <p:cNvPr id="1026" name="Picture 2" descr="http://birds.audubon.org/sites/default/files/imagecache/bird-full/species_images/Kirtland's_Warbler_c22-34-304_l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332" y="3972817"/>
            <a:ext cx="5088047" cy="2740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824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Why it is endangered?</a:t>
            </a:r>
            <a:endParaRPr lang="en-US" dirty="0">
              <a:solidFill>
                <a:srgbClr val="66FF33"/>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60059028"/>
              </p:ext>
            </p:extLst>
          </p:nvPr>
        </p:nvGraphicFramePr>
        <p:xfrm>
          <a:off x="1103312" y="2060575"/>
          <a:ext cx="4396339"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p:txBody>
          <a:bodyPr/>
          <a:lstStyle/>
          <a:p>
            <a:pPr marL="0" indent="0">
              <a:buNone/>
            </a:pPr>
            <a:r>
              <a:rPr lang="en-US" dirty="0" smtClean="0"/>
              <a:t> </a:t>
            </a:r>
          </a:p>
          <a:p>
            <a:pPr marL="0" indent="0">
              <a:buNone/>
            </a:pPr>
            <a:endParaRPr lang="en-US" dirty="0"/>
          </a:p>
        </p:txBody>
      </p:sp>
      <p:sp>
        <p:nvSpPr>
          <p:cNvPr id="7" name="Rectangle 6"/>
          <p:cNvSpPr/>
          <p:nvPr/>
        </p:nvSpPr>
        <p:spPr>
          <a:xfrm>
            <a:off x="5348472" y="2843337"/>
            <a:ext cx="6652470" cy="2625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ENDANGERED</a:t>
            </a:r>
            <a:endParaRPr lang="en-US" sz="7200" dirty="0"/>
          </a:p>
        </p:txBody>
      </p:sp>
      <p:pic>
        <p:nvPicPr>
          <p:cNvPr id="12" name="Picture 2" descr="http://birds.audubon.org/sites/default/files/imagecache/node_standard/photos/species/kirwar_phot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31723" y="237059"/>
            <a:ext cx="2346594" cy="2346594"/>
          </a:xfrm>
          <a:prstGeom prst="rect">
            <a:avLst/>
          </a:prstGeom>
          <a:noFill/>
          <a:extLst>
            <a:ext uri="{909E8E84-426E-40DD-AFC4-6F175D3DCCD1}">
              <a14:hiddenFill xmlns:a14="http://schemas.microsoft.com/office/drawing/2010/main">
                <a:solidFill>
                  <a:srgbClr val="FFFFFF"/>
                </a:solidFill>
              </a14:hiddenFill>
            </a:ext>
          </a:extLst>
        </p:spPr>
      </p:pic>
      <p:sp>
        <p:nvSpPr>
          <p:cNvPr id="11" name="&quot;No&quot; Symbol 10"/>
          <p:cNvSpPr/>
          <p:nvPr/>
        </p:nvSpPr>
        <p:spPr>
          <a:xfrm>
            <a:off x="8176846" y="694593"/>
            <a:ext cx="1028700" cy="1101816"/>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156678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What is being done to help the Kirtland’s Warbler?</a:t>
            </a:r>
            <a:endParaRPr lang="en-US" dirty="0">
              <a:solidFill>
                <a:srgbClr val="66FF33"/>
              </a:solidFill>
            </a:endParaRPr>
          </a:p>
        </p:txBody>
      </p:sp>
      <p:sp>
        <p:nvSpPr>
          <p:cNvPr id="3" name="Content Placeholder 2"/>
          <p:cNvSpPr>
            <a:spLocks noGrp="1"/>
          </p:cNvSpPr>
          <p:nvPr>
            <p:ph idx="1"/>
          </p:nvPr>
        </p:nvSpPr>
        <p:spPr/>
        <p:txBody>
          <a:bodyPr/>
          <a:lstStyle/>
          <a:p>
            <a:pPr marL="0" indent="0">
              <a:buNone/>
            </a:pPr>
            <a:r>
              <a:rPr lang="en-US" dirty="0" smtClean="0"/>
              <a:t>	a recovery plan was made in 1976 and remade in 1985 to help increase the population of the Kirtland’s Warbler. This plan helps to keep and grow their nesting habitat. It includes 5 objectives :</a:t>
            </a:r>
          </a:p>
          <a:p>
            <a:pPr marL="0" indent="0">
              <a:buNone/>
            </a:pPr>
            <a:endParaRPr lang="en-US" dirty="0" smtClean="0"/>
          </a:p>
          <a:p>
            <a:pPr marL="457200" indent="-457200">
              <a:buAutoNum type="arabicPeriod"/>
            </a:pPr>
            <a:r>
              <a:rPr lang="en-US" dirty="0" smtClean="0">
                <a:solidFill>
                  <a:srgbClr val="002060"/>
                </a:solidFill>
              </a:rPr>
              <a:t>Develop</a:t>
            </a:r>
            <a:r>
              <a:rPr lang="en-US" dirty="0" smtClean="0"/>
              <a:t> forests of jack pine trees for the Kirtland’s Warbler to nest</a:t>
            </a:r>
          </a:p>
          <a:p>
            <a:pPr marL="457200" indent="-457200">
              <a:buAutoNum type="arabicPeriod"/>
            </a:pPr>
            <a:r>
              <a:rPr lang="en-US" dirty="0" smtClean="0">
                <a:solidFill>
                  <a:srgbClr val="002060"/>
                </a:solidFill>
              </a:rPr>
              <a:t>Protect</a:t>
            </a:r>
            <a:r>
              <a:rPr lang="en-US" dirty="0" smtClean="0"/>
              <a:t> the Kirtland’s Warbler</a:t>
            </a:r>
          </a:p>
          <a:p>
            <a:pPr marL="457200" indent="-457200">
              <a:buAutoNum type="arabicPeriod"/>
            </a:pPr>
            <a:r>
              <a:rPr lang="en-US" dirty="0" smtClean="0">
                <a:solidFill>
                  <a:srgbClr val="002060"/>
                </a:solidFill>
              </a:rPr>
              <a:t>Reduce</a:t>
            </a:r>
            <a:r>
              <a:rPr lang="en-US" dirty="0" smtClean="0"/>
              <a:t> anything harming the Kirtland’s Warbler</a:t>
            </a:r>
          </a:p>
          <a:p>
            <a:pPr marL="457200" indent="-457200">
              <a:buAutoNum type="arabicPeriod"/>
            </a:pPr>
            <a:r>
              <a:rPr lang="en-US" dirty="0" smtClean="0">
                <a:solidFill>
                  <a:srgbClr val="002060"/>
                </a:solidFill>
              </a:rPr>
              <a:t>Monitor</a:t>
            </a:r>
            <a:r>
              <a:rPr lang="en-US" dirty="0" smtClean="0"/>
              <a:t> it’s population</a:t>
            </a:r>
          </a:p>
          <a:p>
            <a:pPr marL="457200" indent="-457200">
              <a:buAutoNum type="arabicPeriod"/>
            </a:pPr>
            <a:r>
              <a:rPr lang="en-US" dirty="0" smtClean="0">
                <a:solidFill>
                  <a:srgbClr val="002060"/>
                </a:solidFill>
              </a:rPr>
              <a:t>Develop</a:t>
            </a:r>
            <a:r>
              <a:rPr lang="en-US" dirty="0" smtClean="0"/>
              <a:t> plans to prevent extinction </a:t>
            </a:r>
            <a:endParaRPr lang="en-US" dirty="0"/>
          </a:p>
        </p:txBody>
      </p:sp>
    </p:spTree>
    <p:extLst>
      <p:ext uri="{BB962C8B-B14F-4D97-AF65-F5344CB8AC3E}">
        <p14:creationId xmlns:p14="http://schemas.microsoft.com/office/powerpoint/2010/main" val="37990167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How can you help the Kirtland’s Warbler?</a:t>
            </a:r>
            <a:endParaRPr lang="en-US" dirty="0">
              <a:solidFill>
                <a:srgbClr val="66FF33"/>
              </a:solidFill>
            </a:endParaRPr>
          </a:p>
        </p:txBody>
      </p:sp>
      <p:sp>
        <p:nvSpPr>
          <p:cNvPr id="3" name="Content Placeholder 2"/>
          <p:cNvSpPr>
            <a:spLocks noGrp="1"/>
          </p:cNvSpPr>
          <p:nvPr>
            <p:ph idx="1"/>
          </p:nvPr>
        </p:nvSpPr>
        <p:spPr/>
        <p:txBody>
          <a:bodyPr/>
          <a:lstStyle/>
          <a:p>
            <a:pPr marL="0" indent="0">
              <a:buNone/>
            </a:pPr>
            <a:r>
              <a:rPr lang="en-US" dirty="0" smtClean="0"/>
              <a:t>	One easy way to help Kirtland Warblers is to help plant jack pine trees, find out how to manage the forest near you.  Many forest managers have made special areas for this bird so it can nest.  You can also join conservation organization that helps protect the Kirtland’s Warbler.  Also you can write your local, state and federal officials to tell them how you feel  about the Kirtland’s Warbler so they will help protect it.  Lastly, another way you can help is if you see one, make sure it is safe and in no harm and if it is being harmed try to help the bird in any way possible</a:t>
            </a:r>
            <a:endParaRPr lang="en-US" dirty="0"/>
          </a:p>
        </p:txBody>
      </p:sp>
      <p:pic>
        <p:nvPicPr>
          <p:cNvPr id="2050" name="Picture 2" descr="http://2.bp.blogspot.com/-QY7yqYjl4Us/TnpH1rkM3wI/AAAAAAAAIdo/b_xrtUYWXNM/s400/Pinus_banksiana%2528JackPine%252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5285" y="4604416"/>
            <a:ext cx="5671038" cy="2234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157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How has this effected the ecosystem?</a:t>
            </a:r>
            <a:endParaRPr lang="en-US" dirty="0">
              <a:solidFill>
                <a:srgbClr val="66FF33"/>
              </a:solidFill>
            </a:endParaRPr>
          </a:p>
        </p:txBody>
      </p:sp>
      <p:sp>
        <p:nvSpPr>
          <p:cNvPr id="3" name="Content Placeholder 2"/>
          <p:cNvSpPr>
            <a:spLocks noGrp="1"/>
          </p:cNvSpPr>
          <p:nvPr>
            <p:ph idx="1"/>
          </p:nvPr>
        </p:nvSpPr>
        <p:spPr/>
        <p:txBody>
          <a:bodyPr/>
          <a:lstStyle/>
          <a:p>
            <a:pPr marL="0" indent="0">
              <a:buNone/>
            </a:pPr>
            <a:r>
              <a:rPr lang="en-US" dirty="0" smtClean="0"/>
              <a:t>	Well if the Kirtland’s </a:t>
            </a:r>
            <a:r>
              <a:rPr lang="en-US" dirty="0"/>
              <a:t>W</a:t>
            </a:r>
            <a:r>
              <a:rPr lang="en-US" dirty="0" smtClean="0"/>
              <a:t>arbler went extinct the brown headed cow bird [the predator] could also go extinct because it won’t have any food to eat, along with the things that eat the cowbird, along with the things that eat the things that eat the </a:t>
            </a:r>
            <a:r>
              <a:rPr lang="en-US" dirty="0" err="1" smtClean="0"/>
              <a:t>cowbird,along</a:t>
            </a:r>
            <a:r>
              <a:rPr lang="en-US" dirty="0" smtClean="0"/>
              <a:t> with the things that eat the things that eat the things that eat the cowbird?</a:t>
            </a:r>
          </a:p>
          <a:p>
            <a:pPr marL="0" indent="0">
              <a:buNone/>
            </a:pPr>
            <a:r>
              <a:rPr lang="en-US" dirty="0" smtClean="0"/>
              <a:t>The jack pine trees provide valuable wood products and jobs.</a:t>
            </a:r>
            <a:endParaRPr lang="en-US" dirty="0"/>
          </a:p>
          <a:p>
            <a:pPr marL="0" indent="0">
              <a:buNone/>
            </a:pPr>
            <a:r>
              <a:rPr lang="en-US" dirty="0" smtClean="0"/>
              <a:t>Also, its story can help teach everyone about birds, nature, how humans are impacting the environment and how to help endangered species.</a:t>
            </a:r>
          </a:p>
          <a:p>
            <a:pPr marL="0" indent="0">
              <a:buNone/>
            </a:pPr>
            <a:r>
              <a:rPr lang="en-US" dirty="0" smtClean="0"/>
              <a:t>Lastly, the Kirkland’s Warbler is a natural wonder and adds beauty to the world.</a:t>
            </a:r>
          </a:p>
        </p:txBody>
      </p:sp>
      <p:sp>
        <p:nvSpPr>
          <p:cNvPr id="4" name="Action Button: Help 3">
            <a:hlinkClick r:id="" action="ppaction://noaction" highlightClick="1"/>
          </p:cNvPr>
          <p:cNvSpPr/>
          <p:nvPr/>
        </p:nvSpPr>
        <p:spPr>
          <a:xfrm>
            <a:off x="9795241" y="3156438"/>
            <a:ext cx="1335821" cy="1327639"/>
          </a:xfrm>
          <a:prstGeom prst="actionButtonHelp">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9423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FF33"/>
                </a:solidFill>
              </a:rPr>
              <a:t>THE END!</a:t>
            </a:r>
            <a:endParaRPr lang="en-US" dirty="0">
              <a:solidFill>
                <a:srgbClr val="66FF33"/>
              </a:solidFill>
            </a:endParaRPr>
          </a:p>
        </p:txBody>
      </p:sp>
      <p:sp>
        <p:nvSpPr>
          <p:cNvPr id="3" name="Content Placeholder 2"/>
          <p:cNvSpPr>
            <a:spLocks noGrp="1"/>
          </p:cNvSpPr>
          <p:nvPr>
            <p:ph idx="1"/>
          </p:nvPr>
        </p:nvSpPr>
        <p:spPr>
          <a:effectLst>
            <a:outerShdw blurRad="76200" dist="12700" dir="2700000" sy="-23000" kx="-800400" algn="bl" rotWithShape="0">
              <a:prstClr val="black">
                <a:alpha val="20000"/>
              </a:prstClr>
            </a:outerShdw>
          </a:effectLst>
        </p:spPr>
        <p:txBody>
          <a:bodyPr/>
          <a:lstStyle/>
          <a:p>
            <a:pPr marL="0" indent="0">
              <a:buNone/>
            </a:pPr>
            <a:r>
              <a:rPr lang="en-US" dirty="0" smtClean="0"/>
              <a:t>	I learned a lot studying the Kirtland’s Warbler and I hope someday I can see one!  </a:t>
            </a:r>
          </a:p>
          <a:p>
            <a:pPr marL="0" indent="0">
              <a:buNone/>
            </a:pPr>
            <a:r>
              <a:rPr lang="en-US" dirty="0" smtClean="0">
                <a:solidFill>
                  <a:srgbClr val="66FF33"/>
                </a:solidFill>
                <a:effectLst>
                  <a:outerShdw blurRad="38100" dist="38100" dir="2700000" algn="tl">
                    <a:srgbClr val="000000">
                      <a:alpha val="43137"/>
                    </a:srgbClr>
                  </a:outerShdw>
                </a:effectLst>
              </a:rPr>
              <a:t>Hope you liked it ;P</a:t>
            </a:r>
            <a:endParaRPr lang="en-US" dirty="0">
              <a:solidFill>
                <a:srgbClr val="66FF33"/>
              </a:solidFill>
              <a:effectLst>
                <a:outerShdw blurRad="38100" dist="38100" dir="2700000" algn="tl">
                  <a:srgbClr val="000000">
                    <a:alpha val="43137"/>
                  </a:srgbClr>
                </a:outerShdw>
              </a:effectLst>
            </a:endParaRPr>
          </a:p>
        </p:txBody>
      </p:sp>
      <p:pic>
        <p:nvPicPr>
          <p:cNvPr id="5" name="Picture 2" descr="http://birds.audubon.org/sites/default/files/imagecache/node_standard/photos/species/kirwar_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5441" y="2778369"/>
            <a:ext cx="3859824" cy="3859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3761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Red">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Course Overview (widescreen)</Template>
  <TotalTime>0</TotalTime>
  <Words>70</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vt:lpstr>
      <vt:lpstr>The Endangered Kirtland Warbler</vt:lpstr>
      <vt:lpstr>What is a Kirtland’s Warbler?</vt:lpstr>
      <vt:lpstr>Why it is endangered?</vt:lpstr>
      <vt:lpstr>What is being done to help the Kirtland’s Warbler?</vt:lpstr>
      <vt:lpstr>How can you help the Kirtland’s Warbler?</vt:lpstr>
      <vt:lpstr>How has this effected the ecosystem?</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2014-03-13T17:52:05Z</dcterms:created>
  <dcterms:modified xsi:type="dcterms:W3CDTF">2014-03-21T15:26:01Z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